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486" r:id="rId2"/>
    <p:sldId id="376" r:id="rId3"/>
    <p:sldId id="532" r:id="rId4"/>
    <p:sldId id="487" r:id="rId5"/>
    <p:sldId id="488" r:id="rId6"/>
    <p:sldId id="489" r:id="rId7"/>
    <p:sldId id="521" r:id="rId8"/>
    <p:sldId id="522" r:id="rId9"/>
    <p:sldId id="523" r:id="rId10"/>
    <p:sldId id="490" r:id="rId11"/>
    <p:sldId id="491" r:id="rId12"/>
    <p:sldId id="524" r:id="rId13"/>
    <p:sldId id="492" r:id="rId14"/>
    <p:sldId id="493" r:id="rId15"/>
    <p:sldId id="525" r:id="rId16"/>
    <p:sldId id="494" r:id="rId17"/>
    <p:sldId id="495" r:id="rId18"/>
    <p:sldId id="527" r:id="rId19"/>
    <p:sldId id="526" r:id="rId20"/>
    <p:sldId id="496" r:id="rId21"/>
    <p:sldId id="497" r:id="rId22"/>
    <p:sldId id="498" r:id="rId23"/>
    <p:sldId id="499" r:id="rId24"/>
    <p:sldId id="500" r:id="rId25"/>
    <p:sldId id="501" r:id="rId26"/>
    <p:sldId id="528" r:id="rId27"/>
    <p:sldId id="502" r:id="rId28"/>
    <p:sldId id="503" r:id="rId29"/>
    <p:sldId id="529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1" r:id="rId38"/>
    <p:sldId id="531" r:id="rId39"/>
    <p:sldId id="530" r:id="rId40"/>
    <p:sldId id="512" r:id="rId41"/>
    <p:sldId id="534" r:id="rId42"/>
    <p:sldId id="513" r:id="rId43"/>
    <p:sldId id="514" r:id="rId44"/>
    <p:sldId id="535" r:id="rId45"/>
    <p:sldId id="515" r:id="rId46"/>
    <p:sldId id="516" r:id="rId47"/>
    <p:sldId id="517" r:id="rId48"/>
    <p:sldId id="518" r:id="rId49"/>
    <p:sldId id="519" r:id="rId50"/>
    <p:sldId id="520" r:id="rId51"/>
    <p:sldId id="533" r:id="rId5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84" d="100"/>
          <a:sy n="84" d="100"/>
        </p:scale>
        <p:origin x="17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 descr="A display in a store&#10;&#10;Description automatically generated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59" y="4014192"/>
            <a:ext cx="2073394" cy="2690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2019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5th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fifth edition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>Chapter 9</a:t>
            </a:r>
          </a:p>
          <a:p>
            <a:r>
              <a:rPr lang="en-GB" altLang="en-US" dirty="0"/>
              <a:t>Appraising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25554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793038" cy="846138"/>
          </a:xfrm>
        </p:spPr>
        <p:txBody>
          <a:bodyPr/>
          <a:lstStyle/>
          <a:p>
            <a:r>
              <a:rPr lang="en-GB" altLang="en-US" dirty="0"/>
              <a:t>Changes in price and volume</a:t>
            </a:r>
            <a:endParaRPr lang="en-US" altLang="en-US" dirty="0"/>
          </a:p>
        </p:txBody>
      </p:sp>
      <p:pic>
        <p:nvPicPr>
          <p:cNvPr id="157699" name="Picture 3" descr="C:\Documents and Settings\cousinsj\My Documents\FoodAndBev\FandB Management\FandB 2011\FandB PPT\Figs and Tables 3rd\Table 9.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624763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2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Spend per head and average check</a:t>
            </a:r>
          </a:p>
        </p:txBody>
      </p:sp>
      <p:pic>
        <p:nvPicPr>
          <p:cNvPr id="158723" name="Picture 1027" descr="C:\Documents and Settings\cousinsj\My Documents\FoodAndBev\FandB Management\FandB 2011\FandB PPT\Figs and Tables 3rd\Figure 9 asph a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76872"/>
            <a:ext cx="8953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1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844824"/>
            <a:ext cx="7772400" cy="4330824"/>
          </a:xfrm>
        </p:spPr>
        <p:txBody>
          <a:bodyPr/>
          <a:lstStyle/>
          <a:p>
            <a:r>
              <a:rPr lang="en-GB" sz="2800" dirty="0"/>
              <a:t>Price changes and inflation</a:t>
            </a:r>
          </a:p>
          <a:p>
            <a:r>
              <a:rPr lang="en-GB" sz="2800" dirty="0"/>
              <a:t>Compare like with like</a:t>
            </a:r>
          </a:p>
          <a:p>
            <a:r>
              <a:rPr lang="en-GB" sz="2800" dirty="0"/>
              <a:t>Comparison over time</a:t>
            </a:r>
          </a:p>
          <a:p>
            <a:r>
              <a:rPr lang="en-GB" sz="2800" dirty="0"/>
              <a:t>Trends more clear with 12 month rolling totals</a:t>
            </a:r>
          </a:p>
          <a:p>
            <a:r>
              <a:rPr lang="en-GB" sz="2800" dirty="0"/>
              <a:t>Averages can be very misleading</a:t>
            </a:r>
          </a:p>
          <a:p>
            <a:r>
              <a:rPr lang="en-GB" sz="2800" dirty="0"/>
              <a:t>Other measures include:</a:t>
            </a:r>
          </a:p>
          <a:p>
            <a:pPr lvl="1"/>
            <a:r>
              <a:rPr lang="en-GB" dirty="0"/>
              <a:t>Cross-sectional analysis</a:t>
            </a:r>
          </a:p>
          <a:p>
            <a:pPr lvl="1"/>
            <a:r>
              <a:rPr lang="en-GB" dirty="0"/>
              <a:t>Time-series analysis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081069" cy="1143000"/>
          </a:xfrm>
        </p:spPr>
        <p:txBody>
          <a:bodyPr/>
          <a:lstStyle/>
          <a:p>
            <a:r>
              <a:rPr lang="en-GB" altLang="en-US" dirty="0"/>
              <a:t>Key points of revenue appraisal</a:t>
            </a:r>
            <a:endParaRPr lang="en-US" alt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060432" cy="4572000"/>
          </a:xfrm>
        </p:spPr>
        <p:txBody>
          <a:bodyPr/>
          <a:lstStyle/>
          <a:p>
            <a:r>
              <a:rPr lang="en-GB" altLang="en-US" sz="2400" dirty="0">
                <a:cs typeface="Times New Roman" charset="0"/>
              </a:rPr>
              <a:t>Revenue is product of price and volume</a:t>
            </a:r>
          </a:p>
          <a:p>
            <a:r>
              <a:rPr lang="en-GB" altLang="en-US" sz="2400" dirty="0">
                <a:cs typeface="Times New Roman" charset="0"/>
              </a:rPr>
              <a:t>Appraisal needs to take account of changes in both price and volume</a:t>
            </a:r>
          </a:p>
          <a:p>
            <a:r>
              <a:rPr lang="en-GB" altLang="en-US" sz="2400" dirty="0">
                <a:cs typeface="Times New Roman" charset="0"/>
              </a:rPr>
              <a:t>Averages not always accurate and prone to misinterpretation</a:t>
            </a:r>
          </a:p>
          <a:p>
            <a:r>
              <a:rPr lang="en-GB" altLang="en-US" sz="2400" dirty="0">
                <a:cs typeface="Times New Roman" charset="0"/>
              </a:rPr>
              <a:t>Allow for inflation and/or price rises</a:t>
            </a:r>
          </a:p>
          <a:p>
            <a:r>
              <a:rPr lang="en-GB" altLang="en-US" sz="2400" dirty="0">
                <a:cs typeface="Times New Roman" charset="0"/>
              </a:rPr>
              <a:t>Need to compare like with like</a:t>
            </a:r>
          </a:p>
          <a:p>
            <a:r>
              <a:rPr lang="en-GB" altLang="en-US" sz="2400" dirty="0">
                <a:cs typeface="Times New Roman" charset="0"/>
              </a:rPr>
              <a:t>Incorporate 12-month rolling totals to determine true trends and performance</a:t>
            </a:r>
          </a:p>
          <a:p>
            <a:r>
              <a:rPr lang="en-GB" altLang="en-US" sz="2400" dirty="0">
                <a:cs typeface="Times New Roman" charset="0"/>
              </a:rPr>
              <a:t>Revenue cannot be fully appraised by itself</a:t>
            </a:r>
          </a:p>
        </p:txBody>
      </p:sp>
    </p:spTree>
    <p:extLst>
      <p:ext uri="{BB962C8B-B14F-4D97-AF65-F5344CB8AC3E}">
        <p14:creationId xmlns:p14="http://schemas.microsoft.com/office/powerpoint/2010/main" val="1236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Appraising costs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Fixed costs</a:t>
            </a:r>
          </a:p>
          <a:p>
            <a:endParaRPr lang="en-GB" altLang="en-US" sz="2800" dirty="0"/>
          </a:p>
          <a:p>
            <a:r>
              <a:rPr lang="en-GB" altLang="en-US" sz="2800" dirty="0"/>
              <a:t>Variable costs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Semi-variable costs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902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and measuring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Process needs to be objective</a:t>
            </a:r>
          </a:p>
          <a:p>
            <a:r>
              <a:rPr lang="en-GB" sz="2800" dirty="0"/>
              <a:t>Can include:</a:t>
            </a:r>
          </a:p>
          <a:p>
            <a:pPr lvl="1"/>
            <a:r>
              <a:rPr lang="en-GB" dirty="0"/>
              <a:t>Cross-sectional analysis</a:t>
            </a:r>
          </a:p>
          <a:p>
            <a:pPr lvl="1"/>
            <a:r>
              <a:rPr lang="en-GB" dirty="0"/>
              <a:t>Relating one cost to another</a:t>
            </a:r>
          </a:p>
          <a:p>
            <a:pPr lvl="1"/>
            <a:r>
              <a:rPr lang="en-GB" dirty="0"/>
              <a:t>Time series analysis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2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Change in costs and revenues</a:t>
            </a:r>
            <a:endParaRPr lang="en-US" altLang="en-US"/>
          </a:p>
        </p:txBody>
      </p:sp>
      <p:pic>
        <p:nvPicPr>
          <p:cNvPr id="161795" name="Picture 3" descr="C:\Documents and Settings\cousinsj\My Documents\FoodAndBev\FandB Management\FandB 2011\FandB PPT\Figs and Tables 3rd\Table 9.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59738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7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Industry norms for cost percentages</a:t>
            </a:r>
            <a:endParaRPr lang="en-US" altLang="en-US"/>
          </a:p>
        </p:txBody>
      </p:sp>
      <p:pic>
        <p:nvPicPr>
          <p:cNvPr id="162819" name="Picture 3" descr="C:\Documents and Settings\cousinsj\My Documents\FoodAndBev\FandB Management\FandB 2011\FandB PPT\Figs and Tables 3rd\Table 9.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10613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7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Apportioning direct costs</a:t>
            </a:r>
          </a:p>
        </p:txBody>
      </p:sp>
      <p:pic>
        <p:nvPicPr>
          <p:cNvPr id="3" name="Picture 2" descr="C:\Users\CousinsJ\Documents\FoodAndBev\FandB Management\FandB 4th\PowerPoint for web 4th\FandBM 4th Figure and table images\Figure 9.0 Apportioning direct coa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264696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2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Apportioning indirect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C:\Users\CousinsJ\Documents\FoodAndBev\FandB Management\FandB 4th\PowerPoint for web 4th\FandBM 4th Figure and table images\Figure 9.0 Apportioning indirect coa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2" y="2492896"/>
            <a:ext cx="8032167" cy="27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3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8200"/>
            <a:ext cx="7622232" cy="838200"/>
          </a:xfrm>
        </p:spPr>
        <p:txBody>
          <a:bodyPr/>
          <a:lstStyle/>
          <a:p>
            <a:r>
              <a:rPr lang="en-GB" altLang="en-US" dirty="0"/>
              <a:t>Key points of cost appraisal</a:t>
            </a:r>
            <a:endParaRPr lang="en-US" alt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28800"/>
            <a:ext cx="8388424" cy="4572000"/>
          </a:xfrm>
        </p:spPr>
        <p:txBody>
          <a:bodyPr/>
          <a:lstStyle/>
          <a:p>
            <a:r>
              <a:rPr lang="en-GB" altLang="en-US" sz="2400" dirty="0">
                <a:cs typeface="Times New Roman" charset="0"/>
              </a:rPr>
              <a:t>Structures vary, and change over time</a:t>
            </a:r>
          </a:p>
          <a:p>
            <a:r>
              <a:rPr lang="en-GB" altLang="en-US" sz="2400" dirty="0">
                <a:cs typeface="Times New Roman" charset="0"/>
              </a:rPr>
              <a:t>Can be measured in cash or percentages but important to interpret them differently</a:t>
            </a:r>
          </a:p>
          <a:p>
            <a:r>
              <a:rPr lang="en-GB" altLang="en-US" sz="2400" dirty="0">
                <a:cs typeface="Times New Roman" charset="0"/>
              </a:rPr>
              <a:t>Proportional relationship between costs</a:t>
            </a:r>
          </a:p>
          <a:p>
            <a:r>
              <a:rPr lang="en-GB" altLang="en-US" sz="2400" dirty="0">
                <a:cs typeface="Times New Roman" charset="0"/>
              </a:rPr>
              <a:t>Relationship between costs and inflation</a:t>
            </a:r>
          </a:p>
          <a:p>
            <a:r>
              <a:rPr lang="en-GB" altLang="en-US" sz="2400" dirty="0">
                <a:cs typeface="Times New Roman" charset="0"/>
              </a:rPr>
              <a:t>Cross-sectional and time-series analyses useful </a:t>
            </a:r>
          </a:p>
          <a:p>
            <a:r>
              <a:rPr lang="en-GB" altLang="en-US" sz="2400" dirty="0">
                <a:cs typeface="Times New Roman" charset="0"/>
              </a:rPr>
              <a:t>12-month rolling totals identify true performance</a:t>
            </a:r>
          </a:p>
          <a:p>
            <a:r>
              <a:rPr lang="en-GB" altLang="en-US" sz="2400" dirty="0">
                <a:cs typeface="Times New Roman" charset="0"/>
              </a:rPr>
              <a:t>Operators with the lowest costs perceived as having a key advantage</a:t>
            </a:r>
          </a:p>
          <a:p>
            <a:r>
              <a:rPr lang="en-GB" altLang="en-US" sz="2400" dirty="0">
                <a:cs typeface="Times New Roman" charset="0"/>
              </a:rPr>
              <a:t>Allocating indirect costs more complex than allocating direct costs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57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Profitability measures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Gross profit</a:t>
            </a:r>
          </a:p>
          <a:p>
            <a:r>
              <a:rPr lang="en-GB" altLang="en-US" sz="2800" dirty="0"/>
              <a:t>Operating profit</a:t>
            </a:r>
          </a:p>
          <a:p>
            <a:r>
              <a:rPr lang="en-GB" altLang="en-US" sz="2800" dirty="0"/>
              <a:t>Net profit</a:t>
            </a:r>
          </a:p>
          <a:p>
            <a:r>
              <a:rPr lang="en-GB" altLang="en-US" sz="2800" dirty="0"/>
              <a:t>Net operating profit</a:t>
            </a:r>
          </a:p>
          <a:p>
            <a:r>
              <a:rPr lang="en-GB" altLang="en-US" sz="2800" dirty="0"/>
              <a:t>Departmental and unit profit</a:t>
            </a:r>
          </a:p>
          <a:p>
            <a:r>
              <a:rPr lang="en-GB" altLang="en-US" sz="2800" dirty="0"/>
              <a:t>Yield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1218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profit and loss account</a:t>
            </a:r>
            <a:endParaRPr lang="en-US" altLang="en-US"/>
          </a:p>
        </p:txBody>
      </p:sp>
      <p:pic>
        <p:nvPicPr>
          <p:cNvPr id="2050" name="Picture 2" descr="C:\Users\CousinsJ\Documents\FoodAndBev\FandB Management\FandB 4th\PowerPoint for web 4th\FandBM 4th Figure and table images\Table 9.4 P and L accou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067313" cy="3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4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of gross profits</a:t>
            </a:r>
            <a:endParaRPr lang="en-US" altLang="en-US"/>
          </a:p>
        </p:txBody>
      </p:sp>
      <p:pic>
        <p:nvPicPr>
          <p:cNvPr id="3074" name="Picture 2" descr="C:\Users\CousinsJ\Documents\FoodAndBev\FandB Management\FandB 4th\PowerPoint for web 4th\FandBM 4th Figure and table images\Table 9.6 Gross profilt 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3660"/>
            <a:ext cx="9036496" cy="212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01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of operating profits</a:t>
            </a:r>
            <a:endParaRPr lang="en-US" altLang="en-US"/>
          </a:p>
        </p:txBody>
      </p:sp>
      <p:pic>
        <p:nvPicPr>
          <p:cNvPr id="167939" name="Picture 3" descr="C:\Documents and Settings\cousinsj\My Documents\FoodAndBev\FandB Management\FandB 2011\FandB PPT\Figs and Tables 3rd\Table 9.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101013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33686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>
                <a:solidFill>
                  <a:srgbClr val="211D1E"/>
                </a:solidFill>
                <a:cs typeface="Times New Roman" charset="0"/>
              </a:rPr>
              <a:t>* Costs will include ingredient costs and staff cost.  The extent to which other costs have been included needs to be established</a:t>
            </a:r>
            <a:endParaRPr lang="en-GB" altLang="en-US" sz="1400">
              <a:cs typeface="Times New Roman" charset="0"/>
            </a:endParaRPr>
          </a:p>
          <a:p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0593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Yield comparisons</a:t>
            </a:r>
            <a:endParaRPr lang="en-US" altLang="en-US"/>
          </a:p>
        </p:txBody>
      </p:sp>
      <p:pic>
        <p:nvPicPr>
          <p:cNvPr id="168963" name="Picture 3" descr="C:\Documents and Settings\cousinsj\My Documents\FoodAndBev\FandB Management\FandB 2011\FandB PPT\Figs and Tables 3rd\Table 9.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57463"/>
            <a:ext cx="85534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1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food service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2060848"/>
            <a:ext cx="7772400" cy="4392488"/>
          </a:xfrm>
        </p:spPr>
        <p:txBody>
          <a:bodyPr/>
          <a:lstStyle/>
          <a:p>
            <a:r>
              <a:rPr lang="en-GB" sz="2800" dirty="0"/>
              <a:t>Revenue (or sales) is always identified as 100%</a:t>
            </a:r>
          </a:p>
          <a:p>
            <a:r>
              <a:rPr lang="en-GB" sz="2800" dirty="0"/>
              <a:t>Gross profit is total sales less cost of sales</a:t>
            </a:r>
          </a:p>
          <a:p>
            <a:r>
              <a:rPr lang="en-GB" sz="2800" dirty="0"/>
              <a:t>Net profit is revenue less cost of sales, labour costs and overheads</a:t>
            </a:r>
          </a:p>
          <a:p>
            <a:r>
              <a:rPr lang="en-GB" sz="2800" dirty="0"/>
              <a:t>Percentages for costs and profits are always stated as a percentage of sales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1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755" y="548680"/>
            <a:ext cx="8637741" cy="1143000"/>
          </a:xfrm>
        </p:spPr>
        <p:txBody>
          <a:bodyPr/>
          <a:lstStyle/>
          <a:p>
            <a:r>
              <a:rPr lang="en-GB" altLang="en-US" dirty="0"/>
              <a:t>Relationship of revenue, costs and profits</a:t>
            </a:r>
            <a:endParaRPr lang="en-US" altLang="en-US" dirty="0"/>
          </a:p>
        </p:txBody>
      </p:sp>
      <p:pic>
        <p:nvPicPr>
          <p:cNvPr id="169987" name="Picture 3" descr="C:\Documents and Settings\cousinsj\My Documents\FoodAndBev\FandB Management\FandB 2011\FandB PPT\Figs and Tables 3rd\Figure 9.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053565" cy="28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4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GP in relation to revenue</a:t>
            </a:r>
            <a:endParaRPr lang="en-US" altLang="en-US" dirty="0"/>
          </a:p>
        </p:txBody>
      </p:sp>
      <p:pic>
        <p:nvPicPr>
          <p:cNvPr id="171011" name="Picture 3" descr="C:\Documents and Settings\cousinsj\My Documents\FoodAndBev\FandB Management\FandB 2011\FandB PPT\Figs and Tables 3rd\Table 9.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45538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5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Tyranny of gross profit percentages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GP% seen as measure of control</a:t>
            </a:r>
          </a:p>
          <a:p>
            <a:r>
              <a:rPr lang="en-GB" sz="2800" dirty="0"/>
              <a:t>Achievement of GP% often seen as more valuable than revenue </a:t>
            </a:r>
          </a:p>
          <a:p>
            <a:r>
              <a:rPr lang="en-GB" sz="2800" dirty="0"/>
              <a:t>Percentages are a measure of efficiency </a:t>
            </a:r>
            <a:r>
              <a:rPr lang="en-GB" sz="2800" u="sng" dirty="0"/>
              <a:t>not</a:t>
            </a:r>
            <a:r>
              <a:rPr lang="en-GB" sz="2800" dirty="0"/>
              <a:t> profitability</a:t>
            </a:r>
          </a:p>
          <a:p>
            <a:r>
              <a:rPr lang="en-GB" sz="2800" dirty="0"/>
              <a:t>Percentages cannot be banked!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D4B0-885C-4AD0-8C12-6E0F5ABB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9 covers: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3406A-2D5C-4C7E-B913-ECFE295E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Approaches to appraisal</a:t>
            </a:r>
          </a:p>
          <a:p>
            <a:r>
              <a:rPr lang="en-GB" sz="2800" dirty="0"/>
              <a:t>Appraising revenue</a:t>
            </a:r>
          </a:p>
          <a:p>
            <a:r>
              <a:rPr lang="en-GB" sz="2800" dirty="0"/>
              <a:t>Appraising costs</a:t>
            </a:r>
          </a:p>
          <a:p>
            <a:r>
              <a:rPr lang="en-GB" sz="2800" dirty="0"/>
              <a:t>Appraising profits</a:t>
            </a:r>
          </a:p>
          <a:p>
            <a:r>
              <a:rPr lang="en-GB" sz="2800" dirty="0"/>
              <a:t>Appraising the product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263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of cash GP and GP %</a:t>
            </a:r>
            <a:endParaRPr lang="en-US" altLang="en-US"/>
          </a:p>
        </p:txBody>
      </p:sp>
      <p:pic>
        <p:nvPicPr>
          <p:cNvPr id="172035" name="Picture 3" descr="C:\Documents and Settings\cousinsj\My Documents\FoodAndBev\FandB Management\FandB 2011\FandB PPT\Figs and Tables 3rd\Table 9.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962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4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Potential cash GP and GP %</a:t>
            </a:r>
            <a:endParaRPr lang="en-US" altLang="en-US"/>
          </a:p>
        </p:txBody>
      </p:sp>
      <p:pic>
        <p:nvPicPr>
          <p:cNvPr id="173059" name="Picture 3" descr="C:\Documents and Settings\cousinsj\My Documents\FoodAndBev\FandB Management\FandB 2011\FandB PPT\Figs and Tables 3rd\Table 9.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2" y="2636912"/>
            <a:ext cx="80505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43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Effect of changed sales mix</a:t>
            </a:r>
            <a:endParaRPr lang="en-US" altLang="en-US"/>
          </a:p>
        </p:txBody>
      </p:sp>
      <p:pic>
        <p:nvPicPr>
          <p:cNvPr id="174083" name="Picture 3" descr="C:\Documents and Settings\cousinsj\My Documents\FoodAndBev\FandB Management\FandB 2011\FandB PPT\Figs and Tables 3rd\Table 9.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2" y="2492896"/>
            <a:ext cx="8087668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9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 mix example (beverages)</a:t>
            </a:r>
            <a:endParaRPr lang="en-US" altLang="en-US"/>
          </a:p>
        </p:txBody>
      </p:sp>
      <p:pic>
        <p:nvPicPr>
          <p:cNvPr id="175107" name="Picture 3" descr="C:\Documents and Settings\cousinsj\My Documents\FoodAndBev\FandB Management\FandB 2011\FandB PPT\Figs and Tables 3rd\Table 9.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0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85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of profitability calculations</a:t>
            </a:r>
            <a:endParaRPr lang="en-US" altLang="en-US"/>
          </a:p>
        </p:txBody>
      </p:sp>
      <p:pic>
        <p:nvPicPr>
          <p:cNvPr id="176131" name="Picture 3" descr="C:\Documents and Settings\cousinsj\My Documents\FoodAndBev\FandB Management\FandB 2011\FandB PPT\Figs and Tables 3rd\Table 9.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810625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04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Popularity and profitability ranking</a:t>
            </a:r>
            <a:endParaRPr lang="en-US" altLang="en-US"/>
          </a:p>
        </p:txBody>
      </p:sp>
      <p:pic>
        <p:nvPicPr>
          <p:cNvPr id="177155" name="Picture 3" descr="C:\Documents and Settings\cousinsj\My Documents\FoodAndBev\FandB Management\FandB 2011\FandB PPT\Figs and Tables 3rd\Table 9.1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637588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07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640638" cy="769938"/>
          </a:xfrm>
        </p:spPr>
        <p:txBody>
          <a:bodyPr/>
          <a:lstStyle/>
          <a:p>
            <a:r>
              <a:rPr lang="en-GB" altLang="en-US"/>
              <a:t>Menu engineering matrix</a:t>
            </a:r>
            <a:endParaRPr lang="en-US" altLang="en-US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6248400"/>
            <a:ext cx="3519488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en-US" sz="1200" dirty="0">
                <a:latin typeface="Arial" charset="0"/>
              </a:rPr>
              <a:t>Adapted from </a:t>
            </a:r>
            <a:r>
              <a:rPr lang="en-US" altLang="en-US" sz="1200" dirty="0" err="1">
                <a:latin typeface="Arial" charset="0"/>
              </a:rPr>
              <a:t>Kasavana</a:t>
            </a:r>
            <a:r>
              <a:rPr lang="en-US" altLang="en-US" sz="1200" dirty="0">
                <a:latin typeface="Arial" charset="0"/>
              </a:rPr>
              <a:t> and Smith 1990</a:t>
            </a:r>
            <a:endParaRPr lang="en-GB" altLang="en-US" sz="1200" dirty="0">
              <a:latin typeface="Arial" charset="0"/>
            </a:endParaRPr>
          </a:p>
        </p:txBody>
      </p:sp>
      <p:pic>
        <p:nvPicPr>
          <p:cNvPr id="178180" name="Picture 4" descr="C:\Documents and Settings\cousinsj\My Documents\FoodAndBev\FandB Management\FandB 2011\FandB PPT\Figs and Tables 3rd\Figure 9.2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07720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47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848600" cy="685800"/>
          </a:xfrm>
        </p:spPr>
        <p:txBody>
          <a:bodyPr/>
          <a:lstStyle/>
          <a:p>
            <a:r>
              <a:rPr lang="en-GB" altLang="en-US"/>
              <a:t>Menu engineering matrix</a:t>
            </a:r>
            <a:endParaRPr lang="en-US" altLang="en-US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0" y="6309320"/>
            <a:ext cx="3519488" cy="32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en-US" altLang="en-US" sz="1100" dirty="0">
                <a:latin typeface="Arial" charset="0"/>
              </a:rPr>
              <a:t>Adapted from </a:t>
            </a:r>
            <a:r>
              <a:rPr lang="en-US" altLang="en-US" sz="1100" dirty="0" err="1">
                <a:latin typeface="Arial" charset="0"/>
              </a:rPr>
              <a:t>Kasavana</a:t>
            </a:r>
            <a:r>
              <a:rPr lang="en-US" altLang="en-US" sz="1100" dirty="0">
                <a:latin typeface="Arial" charset="0"/>
              </a:rPr>
              <a:t> and Smith 1999</a:t>
            </a:r>
            <a:endParaRPr lang="en-GB" altLang="en-US" sz="1100" dirty="0">
              <a:latin typeface="Arial" charset="0"/>
            </a:endParaRP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176" y="1979519"/>
            <a:ext cx="7727776" cy="39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14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94520"/>
            <a:ext cx="7772400" cy="4330824"/>
          </a:xfrm>
        </p:spPr>
        <p:txBody>
          <a:bodyPr/>
          <a:lstStyle/>
          <a:p>
            <a:r>
              <a:rPr lang="en-GB" sz="2800" dirty="0"/>
              <a:t>Plan for continuous control of cash GP</a:t>
            </a:r>
          </a:p>
          <a:p>
            <a:r>
              <a:rPr lang="en-GB" sz="2800" dirty="0"/>
              <a:t>Identify and control the determinants of menu profitability</a:t>
            </a:r>
          </a:p>
          <a:p>
            <a:r>
              <a:rPr lang="en-GB" sz="2800" dirty="0"/>
              <a:t>Treat different menu items uniquely </a:t>
            </a:r>
          </a:p>
          <a:p>
            <a:endParaRPr lang="en-GB" sz="2800" dirty="0"/>
          </a:p>
          <a:p>
            <a:r>
              <a:rPr lang="en-GB" sz="2800" dirty="0"/>
              <a:t>Can also be used for beverages and is the basis for yield management for rooms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7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Elasticity of demand</a:t>
            </a:r>
          </a:p>
          <a:p>
            <a:r>
              <a:rPr lang="en-GB" sz="2800" dirty="0"/>
              <a:t>Cost of labour</a:t>
            </a:r>
          </a:p>
          <a:p>
            <a:r>
              <a:rPr lang="en-GB" sz="2800" dirty="0"/>
              <a:t>Shelf life</a:t>
            </a:r>
          </a:p>
          <a:p>
            <a:r>
              <a:rPr lang="en-GB" sz="2800" dirty="0"/>
              <a:t>Fluctuations in demand</a:t>
            </a:r>
          </a:p>
        </p:txBody>
      </p:sp>
    </p:spTree>
    <p:extLst>
      <p:ext uri="{BB962C8B-B14F-4D97-AF65-F5344CB8AC3E}">
        <p14:creationId xmlns:p14="http://schemas.microsoft.com/office/powerpoint/2010/main" val="103298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Performance appraisal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5334000" cy="4343400"/>
          </a:xfrm>
        </p:spPr>
        <p:txBody>
          <a:bodyPr/>
          <a:lstStyle/>
          <a:p>
            <a:r>
              <a:rPr lang="en-GB" altLang="en-US" sz="2800" dirty="0"/>
              <a:t>Revenue</a:t>
            </a:r>
          </a:p>
          <a:p>
            <a:r>
              <a:rPr lang="en-GB" altLang="en-US" sz="2800" dirty="0"/>
              <a:t>Costs</a:t>
            </a:r>
          </a:p>
          <a:p>
            <a:r>
              <a:rPr lang="en-GB" altLang="en-US" sz="2800" dirty="0"/>
              <a:t>Profits</a:t>
            </a:r>
          </a:p>
          <a:p>
            <a:r>
              <a:rPr lang="en-GB" altLang="en-US" sz="2800" dirty="0"/>
              <a:t>The product</a:t>
            </a:r>
          </a:p>
        </p:txBody>
      </p:sp>
    </p:spTree>
    <p:extLst>
      <p:ext uri="{BB962C8B-B14F-4D97-AF65-F5344CB8AC3E}">
        <p14:creationId xmlns:p14="http://schemas.microsoft.com/office/powerpoint/2010/main" val="1365784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Comparison of net operating profit</a:t>
            </a:r>
            <a:endParaRPr lang="en-US" altLang="en-US" dirty="0"/>
          </a:p>
        </p:txBody>
      </p:sp>
      <p:pic>
        <p:nvPicPr>
          <p:cNvPr id="180227" name="Picture 3" descr="C:\Documents and Settings\cousinsj\My Documents\FoodAndBev\FandB Management\FandB 2011\FandB PPT\Figs and Tables 3rd\Table 9.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1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D2F1-31B7-43AF-8B6C-B2B9FC69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considerations: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0340-6E1E-4F6A-8FC3-65843F4D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Comparison with industry norms – but must compare like with like</a:t>
            </a:r>
          </a:p>
          <a:p>
            <a:r>
              <a:rPr lang="en-GB" sz="2800" dirty="0"/>
              <a:t>The effects of inflation on prices</a:t>
            </a:r>
          </a:p>
          <a:p>
            <a:r>
              <a:rPr lang="en-GB" sz="2800" dirty="0"/>
              <a:t>Stakeholder interests, including investors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3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 points of profit appraisal</a:t>
            </a:r>
            <a:endParaRPr lang="en-US" alt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8164016" cy="4532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Be clear how profit measures are contrived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Compare like with like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Appraise against objectives to give value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Setting objectives includes subjective judgements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Sales mix analysis determines real trends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Profit percentages measure efficiency, not profitability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Cash contribution is what is being sought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Comparison with industry norms is valuable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Use rolling 12-month totals to indicate true performance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cs typeface="Times New Roman" charset="0"/>
              </a:rPr>
              <a:t>Take account of stakeholders’ priorities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03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Appraising the product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Approaches include: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Measuring customer satisfaction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Complaint monitoring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Staff focus groups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Mystery shopper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Process reviews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Quality audits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/>
              <a:t>Quality standards analysis</a:t>
            </a:r>
          </a:p>
        </p:txBody>
      </p:sp>
    </p:spTree>
    <p:extLst>
      <p:ext uri="{BB962C8B-B14F-4D97-AF65-F5344CB8AC3E}">
        <p14:creationId xmlns:p14="http://schemas.microsoft.com/office/powerpoint/2010/main" val="3375987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E224-6162-422B-B548-BB76DF9D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data generated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7C17-CC0A-41DB-9F91-330C2605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Outcomes are often presented in quantitative form</a:t>
            </a:r>
          </a:p>
          <a:p>
            <a:r>
              <a:rPr lang="en-GB" sz="2400" dirty="0"/>
              <a:t>Better use of the data can provide more qualitative analysis and better understanding of the operation </a:t>
            </a:r>
          </a:p>
          <a:p>
            <a:r>
              <a:rPr lang="en-GB" sz="2400" dirty="0"/>
              <a:t>Information can be generated on what is important to the customer, how the operation is achieving or capable of achiev­ing those things, and if the staff share the same view</a:t>
            </a:r>
          </a:p>
          <a:p>
            <a:r>
              <a:rPr lang="en-GB" sz="2400" dirty="0"/>
              <a:t>Based on the ‘SERVQUAL’ approaches, the data can be appraised and extended into examples of useful comparison matrices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9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Customer importance / operational achievement matrix</a:t>
            </a:r>
            <a:endParaRPr lang="en-US" altLang="en-US" dirty="0"/>
          </a:p>
        </p:txBody>
      </p:sp>
      <p:pic>
        <p:nvPicPr>
          <p:cNvPr id="183299" name="Picture 3" descr="C:\Documents and Settings\cousinsj\My Documents\FoodAndBev\FandB Management\FandB 2011\FandB PPT\Figs and Tables 3rd\Figure 9.3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98036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87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Customer importance / operational achievement matrix</a:t>
            </a:r>
            <a:endParaRPr lang="en-US" altLang="en-US"/>
          </a:p>
        </p:txBody>
      </p:sp>
      <p:pic>
        <p:nvPicPr>
          <p:cNvPr id="184323" name="Picture 3" descr="C:\Documents and Settings\cousinsj\My Documents\FoodAndBev\FandB Management\FandB 2011\FandB PPT\Figs and Tables 3rd\Figure 9.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021638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65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Customer importance / operational capability matrix</a:t>
            </a:r>
            <a:endParaRPr lang="en-US" altLang="en-US"/>
          </a:p>
        </p:txBody>
      </p:sp>
      <p:pic>
        <p:nvPicPr>
          <p:cNvPr id="185347" name="Picture 3" descr="C:\Documents and Settings\cousinsj\My Documents\FoodAndBev\FandB Management\FandB 2011\FandB PPT\Figs and Tables 3rd\Figure 9.4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2" y="1899245"/>
            <a:ext cx="8269288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9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Customer importance / operational capability matrix</a:t>
            </a:r>
            <a:endParaRPr lang="en-US" altLang="en-US" dirty="0"/>
          </a:p>
        </p:txBody>
      </p:sp>
      <p:pic>
        <p:nvPicPr>
          <p:cNvPr id="186371" name="Picture 3" descr="C:\Documents and Settings\cousinsj\My Documents\FoodAndBev\FandB Management\FandB 2011\FandB PPT\Figs and Tables 3rd\Figure 9.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3" y="1988840"/>
            <a:ext cx="7888288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43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Customer importance / staff importance matrix</a:t>
            </a:r>
            <a:endParaRPr lang="en-US" altLang="en-US"/>
          </a:p>
        </p:txBody>
      </p:sp>
      <p:pic>
        <p:nvPicPr>
          <p:cNvPr id="187395" name="Picture 3" descr="C:\Documents and Settings\cousinsj\My Documents\FoodAndBev\FandB Management\FandB 2011\FandB PPT\Figs and Tables 3rd\Figure 9.5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42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88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Fundamentals of appraisal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78075"/>
            <a:ext cx="7842771" cy="3754438"/>
          </a:xfrm>
        </p:spPr>
        <p:txBody>
          <a:bodyPr/>
          <a:lstStyle/>
          <a:p>
            <a:r>
              <a:rPr lang="en-GB" altLang="en-US" sz="2800" dirty="0"/>
              <a:t>Knowing the goals and objectives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Placing a value on a measurement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Being prepared to make decisions</a:t>
            </a:r>
          </a:p>
        </p:txBody>
      </p:sp>
    </p:spTree>
    <p:extLst>
      <p:ext uri="{BB962C8B-B14F-4D97-AF65-F5344CB8AC3E}">
        <p14:creationId xmlns:p14="http://schemas.microsoft.com/office/powerpoint/2010/main" val="42171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Customer importance / staff importance matrix</a:t>
            </a:r>
            <a:endParaRPr lang="en-US" altLang="en-US" dirty="0"/>
          </a:p>
        </p:txBody>
      </p:sp>
      <p:pic>
        <p:nvPicPr>
          <p:cNvPr id="188419" name="Picture 3" descr="C:\Documents and Settings\cousinsj\My Documents\FoodAndBev\FandB Management\FandB 2011\FandB PPT\Figs and Tables 3rd\Figure 9.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8840"/>
            <a:ext cx="80772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4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3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2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Basis of appraisal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6934200" cy="4038600"/>
          </a:xfrm>
        </p:spPr>
        <p:txBody>
          <a:bodyPr/>
          <a:lstStyle/>
          <a:p>
            <a:r>
              <a:rPr lang="en-GB" altLang="en-US" sz="2800" dirty="0"/>
              <a:t>Aims and objectives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Budgets</a:t>
            </a:r>
          </a:p>
          <a:p>
            <a:pPr>
              <a:buFont typeface="Wingdings" pitchFamily="2" charset="2"/>
              <a:buNone/>
            </a:pPr>
            <a:endParaRPr lang="en-GB" altLang="en-US" sz="2800" dirty="0"/>
          </a:p>
          <a:p>
            <a:r>
              <a:rPr lang="en-GB" altLang="en-US" sz="2800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203154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against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94563" cy="4536504"/>
          </a:xfrm>
        </p:spPr>
        <p:txBody>
          <a:bodyPr/>
          <a:lstStyle/>
          <a:p>
            <a:r>
              <a:rPr lang="en-GB" sz="2800" dirty="0"/>
              <a:t>Concept of variance calculation often misunderstood</a:t>
            </a:r>
          </a:p>
          <a:p>
            <a:r>
              <a:rPr lang="en-GB" sz="2800" dirty="0"/>
              <a:t>Example:</a:t>
            </a:r>
          </a:p>
          <a:p>
            <a:pPr lvl="1"/>
            <a:r>
              <a:rPr lang="en-GB" sz="2400" dirty="0"/>
              <a:t>Budget revenue of £300 and a budget cash gross profit of £195 (65%)</a:t>
            </a:r>
          </a:p>
          <a:p>
            <a:pPr lvl="1"/>
            <a:r>
              <a:rPr lang="en-GB" sz="2400" dirty="0"/>
              <a:t>Actual revenue is £200 and the cash gross profit is £110 (55%)</a:t>
            </a:r>
          </a:p>
          <a:p>
            <a:pPr lvl="1"/>
            <a:r>
              <a:rPr lang="en-GB" sz="2400" dirty="0"/>
              <a:t>Often wrongly reported as 10% drop in gross profit (65% less 55%)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 variance on revenue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94563" cy="4114800"/>
          </a:xfrm>
        </p:spPr>
        <p:txBody>
          <a:bodyPr/>
          <a:lstStyle/>
          <a:p>
            <a:r>
              <a:rPr lang="en-GB" sz="2800" dirty="0"/>
              <a:t>Is calculated as the difference between the actual cash revenue and the budget revenue, as a percentage of the budget revenue</a:t>
            </a:r>
          </a:p>
          <a:p>
            <a:r>
              <a:rPr lang="en-GB" sz="2800" dirty="0"/>
              <a:t>Calculated as:</a:t>
            </a:r>
          </a:p>
          <a:p>
            <a:pPr lvl="1"/>
            <a:r>
              <a:rPr lang="en-GB" sz="2400" dirty="0"/>
              <a:t>£200 – £300 ÷ £300 x 100</a:t>
            </a:r>
          </a:p>
          <a:p>
            <a:pPr lvl="1"/>
            <a:r>
              <a:rPr lang="en-GB" sz="2400" dirty="0"/>
              <a:t>This equals –33.3%</a:t>
            </a:r>
          </a:p>
          <a:p>
            <a:pPr lvl="1"/>
            <a:r>
              <a:rPr lang="en-GB" sz="2400" dirty="0"/>
              <a:t>There has been a 33.3% drop in revenue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 variance on gross profit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4" y="2060848"/>
            <a:ext cx="8294563" cy="4114800"/>
          </a:xfrm>
        </p:spPr>
        <p:txBody>
          <a:bodyPr/>
          <a:lstStyle/>
          <a:p>
            <a:r>
              <a:rPr lang="en-GB" sz="2800" dirty="0"/>
              <a:t>Difference between the actual cash gross profit and the budgeted cash gross profit, as a percentage of the budgeted cash gross profit</a:t>
            </a:r>
          </a:p>
          <a:p>
            <a:r>
              <a:rPr lang="en-GB" sz="2800" dirty="0"/>
              <a:t>Calculated as:</a:t>
            </a:r>
          </a:p>
          <a:p>
            <a:pPr lvl="1"/>
            <a:r>
              <a:rPr lang="en-GB" sz="2400" dirty="0"/>
              <a:t>£110 – £195 ÷ £195 x 100</a:t>
            </a:r>
          </a:p>
          <a:p>
            <a:pPr lvl="1"/>
            <a:r>
              <a:rPr lang="en-GB" sz="2400" dirty="0"/>
              <a:t>This equals – 43.5%</a:t>
            </a:r>
          </a:p>
          <a:p>
            <a:pPr lvl="1"/>
            <a:r>
              <a:rPr lang="en-GB" sz="2400" dirty="0"/>
              <a:t>There has been a 43.5% drop in gross profit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420</TotalTime>
  <Words>937</Words>
  <Application>Microsoft Office PowerPoint</Application>
  <PresentationFormat>On-screen Show (4:3)</PresentationFormat>
  <Paragraphs>174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Courier New</vt:lpstr>
      <vt:lpstr>Gill Sans MT</vt:lpstr>
      <vt:lpstr>Tahoma</vt:lpstr>
      <vt:lpstr>Times New Roman</vt:lpstr>
      <vt:lpstr>Wingdings</vt:lpstr>
      <vt:lpstr>Blends</vt:lpstr>
      <vt:lpstr>Food and Beverage Management fifth edition</vt:lpstr>
      <vt:lpstr>PowerPoint Presentation</vt:lpstr>
      <vt:lpstr>Chapter 9 covers:</vt:lpstr>
      <vt:lpstr>Performance appraisal</vt:lpstr>
      <vt:lpstr>Fundamentals of appraisal</vt:lpstr>
      <vt:lpstr>Basis of appraisal</vt:lpstr>
      <vt:lpstr>Performance against budget</vt:lpstr>
      <vt:lpstr>Percentage variance on revenue </vt:lpstr>
      <vt:lpstr>Percentage variance on gross profit </vt:lpstr>
      <vt:lpstr>Changes in price and volume</vt:lpstr>
      <vt:lpstr>Spend per head and average check</vt:lpstr>
      <vt:lpstr>Interpreting calculations</vt:lpstr>
      <vt:lpstr>Key points of revenue appraisal</vt:lpstr>
      <vt:lpstr>Appraising costs</vt:lpstr>
      <vt:lpstr>Identifying and measuring costs</vt:lpstr>
      <vt:lpstr>Change in costs and revenues</vt:lpstr>
      <vt:lpstr>Industry norms for cost percentages</vt:lpstr>
      <vt:lpstr>Apportioning direct costs</vt:lpstr>
      <vt:lpstr>Apportioning indirect costs</vt:lpstr>
      <vt:lpstr>Key points of cost appraisal</vt:lpstr>
      <vt:lpstr>Profitability measures</vt:lpstr>
      <vt:lpstr>Example profit and loss account</vt:lpstr>
      <vt:lpstr>Comparison of gross profits</vt:lpstr>
      <vt:lpstr>Comparison of operating profits</vt:lpstr>
      <vt:lpstr>Yield comparisons</vt:lpstr>
      <vt:lpstr>In food service operations</vt:lpstr>
      <vt:lpstr>Relationship of revenue, costs and profits</vt:lpstr>
      <vt:lpstr>GP in relation to revenue</vt:lpstr>
      <vt:lpstr>Tyranny of gross profit percentages</vt:lpstr>
      <vt:lpstr>Comparison of cash GP and GP %</vt:lpstr>
      <vt:lpstr>Potential cash GP and GP %</vt:lpstr>
      <vt:lpstr>Effect of changed sales mix</vt:lpstr>
      <vt:lpstr>Sales mix example (beverages)</vt:lpstr>
      <vt:lpstr>Example of profitability calculations</vt:lpstr>
      <vt:lpstr>Popularity and profitability ranking</vt:lpstr>
      <vt:lpstr>Menu engineering matrix</vt:lpstr>
      <vt:lpstr>Menu engineering matrix</vt:lpstr>
      <vt:lpstr>Helps to:</vt:lpstr>
      <vt:lpstr>Potential limitations</vt:lpstr>
      <vt:lpstr>Comparison of net operating profit</vt:lpstr>
      <vt:lpstr>Additional considerations: </vt:lpstr>
      <vt:lpstr>Key points of profit appraisal</vt:lpstr>
      <vt:lpstr>Appraising the product</vt:lpstr>
      <vt:lpstr>Using the data generated</vt:lpstr>
      <vt:lpstr>Customer importance / operational achievement matrix</vt:lpstr>
      <vt:lpstr>Customer importance / operational achievement matrix</vt:lpstr>
      <vt:lpstr>Customer importance / operational capability matrix</vt:lpstr>
      <vt:lpstr>Customer importance / operational capability matrix</vt:lpstr>
      <vt:lpstr>Customer importance / staff importance matrix</vt:lpstr>
      <vt:lpstr>Customer importance / staff importance matrix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5th Edition 2019</dc:title>
  <dc:subject>Chapter 9 Appraising performance</dc:subject>
  <dc:creator>John Cousins The Food and Beverage Training Company</dc:creator>
  <cp:keywords>Chapter 9 Appraising performance</cp:keywords>
  <dc:description>This presentation is copyright.  Any use or adaptions must always include proper acknowledgement of the source.</dc:description>
  <cp:lastModifiedBy>John Cousins</cp:lastModifiedBy>
  <cp:revision>77</cp:revision>
  <dcterms:created xsi:type="dcterms:W3CDTF">2011-08-30T14:41:49Z</dcterms:created>
  <dcterms:modified xsi:type="dcterms:W3CDTF">2019-04-17T11:37:02Z</dcterms:modified>
  <cp:category>This presentation is copyright.  Source must always be acknowledged.</cp:category>
</cp:coreProperties>
</file>